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9" r:id="rId4"/>
    <p:sldId id="262" r:id="rId5"/>
    <p:sldId id="263" r:id="rId6"/>
    <p:sldId id="260" r:id="rId7"/>
    <p:sldId id="264" r:id="rId8"/>
    <p:sldId id="265" r:id="rId9"/>
    <p:sldId id="261" r:id="rId10"/>
    <p:sldId id="266" r:id="rId11"/>
    <p:sldId id="267" r:id="rId12"/>
    <p:sldId id="280" r:id="rId13"/>
    <p:sldId id="279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32"/>
    <a:srgbClr val="343434"/>
    <a:srgbClr val="303030"/>
    <a:srgbClr val="333333"/>
    <a:srgbClr val="1C1C1C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5/2/2016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61872" y="615821"/>
            <a:ext cx="9418320" cy="4180114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 smtClean="0">
                <a:solidFill>
                  <a:srgbClr val="FFFF00"/>
                </a:solidFill>
              </a:rPr>
              <a:t>Manifold Exploration:</a:t>
            </a:r>
            <a:r>
              <a:rPr lang="en-US" altLang="ko-KR" sz="6000" dirty="0" smtClean="0">
                <a:solidFill>
                  <a:srgbClr val="FFFF00"/>
                </a:solidFill>
              </a:rPr>
              <a:t/>
            </a:r>
            <a:br>
              <a:rPr lang="en-US" altLang="ko-KR" sz="6000" dirty="0" smtClean="0">
                <a:solidFill>
                  <a:srgbClr val="FFFF00"/>
                </a:solidFill>
              </a:rPr>
            </a:br>
            <a:r>
              <a:rPr lang="en-US" altLang="ko-KR" sz="6000" dirty="0" smtClean="0">
                <a:solidFill>
                  <a:srgbClr val="FFFF00"/>
                </a:solidFill>
              </a:rPr>
              <a:t/>
            </a:r>
            <a:br>
              <a:rPr lang="en-US" altLang="ko-KR" sz="6000" dirty="0" smtClean="0">
                <a:solidFill>
                  <a:srgbClr val="FFFF00"/>
                </a:solidFill>
              </a:rPr>
            </a:br>
            <a:r>
              <a:rPr lang="en-US" altLang="ko-KR" sz="3200" dirty="0" smtClean="0">
                <a:solidFill>
                  <a:srgbClr val="FFFF00"/>
                </a:solidFill>
              </a:rPr>
              <a:t>A Markov Chain Monte Carlo Technique for rendering scenes with difficult specular transport</a:t>
            </a:r>
            <a:r>
              <a:rPr lang="en-US" altLang="ko-KR" sz="6000" dirty="0" smtClean="0"/>
              <a:t/>
            </a:r>
            <a:br>
              <a:rPr lang="en-US" altLang="ko-KR" sz="6000" dirty="0" smtClean="0"/>
            </a:br>
            <a:endParaRPr lang="ko-KR" altLang="en-US" sz="6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61872" y="4889241"/>
            <a:ext cx="9418320" cy="1691640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Graduate school of Ocean System </a:t>
            </a:r>
            <a:r>
              <a:rPr lang="en-US" altLang="ko-KR" dirty="0">
                <a:solidFill>
                  <a:schemeClr val="tx1"/>
                </a:solidFill>
              </a:rPr>
              <a:t>E</a:t>
            </a:r>
            <a:r>
              <a:rPr lang="en-US" altLang="ko-KR" dirty="0" smtClean="0">
                <a:solidFill>
                  <a:schemeClr val="tx1"/>
                </a:solidFill>
              </a:rPr>
              <a:t>ngineering</a:t>
            </a:r>
          </a:p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20163133 </a:t>
            </a:r>
            <a:r>
              <a:rPr lang="en-US" altLang="ko-KR" dirty="0" smtClean="0">
                <a:solidFill>
                  <a:schemeClr val="tx1"/>
                </a:solidFill>
              </a:rPr>
              <a:t>YUBIN KIM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5</a:t>
            </a:r>
            <a:r>
              <a:rPr lang="en-US" altLang="ko-KR" sz="4000" dirty="0" smtClean="0">
                <a:solidFill>
                  <a:srgbClr val="FFFF00"/>
                </a:solidFill>
              </a:rPr>
              <a:t>. Manifold walks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13" y="823935"/>
            <a:ext cx="8661504" cy="56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5</a:t>
            </a:r>
            <a:r>
              <a:rPr lang="en-US" altLang="ko-KR" sz="4000" dirty="0" smtClean="0">
                <a:solidFill>
                  <a:srgbClr val="FFFF00"/>
                </a:solidFill>
              </a:rPr>
              <a:t>. Manifold walks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13" y="823935"/>
            <a:ext cx="8661504" cy="563284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58" y="849083"/>
            <a:ext cx="8780995" cy="57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5</a:t>
            </a:r>
            <a:r>
              <a:rPr lang="en-US" altLang="ko-KR" sz="4000" dirty="0" smtClean="0">
                <a:solidFill>
                  <a:srgbClr val="FFFF00"/>
                </a:solidFill>
              </a:rPr>
              <a:t>. Manifold walks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09" y="1307159"/>
            <a:ext cx="7875020" cy="44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5</a:t>
            </a:r>
            <a:r>
              <a:rPr lang="en-US" altLang="ko-KR" sz="4000" dirty="0" smtClean="0">
                <a:solidFill>
                  <a:srgbClr val="FFFF00"/>
                </a:solidFill>
              </a:rPr>
              <a:t>. Manifold walks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8" y="1167352"/>
            <a:ext cx="7814120" cy="49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5</a:t>
            </a:r>
            <a:r>
              <a:rPr lang="en-US" altLang="ko-KR" sz="4000" dirty="0" smtClean="0">
                <a:solidFill>
                  <a:srgbClr val="FFFF00"/>
                </a:solidFill>
              </a:rPr>
              <a:t>. Manifold walks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54" y="933061"/>
            <a:ext cx="7657079" cy="57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6. Path-space integration 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31" y="1156996"/>
            <a:ext cx="8251807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6. Path-space integration 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31" y="1156996"/>
            <a:ext cx="8251807" cy="52717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700" y="896011"/>
            <a:ext cx="8364238" cy="57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6. </a:t>
            </a:r>
            <a:r>
              <a:rPr lang="en-US" altLang="ko-KR" sz="4000" dirty="0">
                <a:solidFill>
                  <a:srgbClr val="FFFF00"/>
                </a:solidFill>
              </a:rPr>
              <a:t>Path-space integration 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64" y="1352744"/>
            <a:ext cx="9171664" cy="5169353"/>
          </a:xfrm>
          <a:prstGeom prst="rect">
            <a:avLst/>
          </a:prstGeom>
        </p:spPr>
      </p:pic>
      <p:sp>
        <p:nvSpPr>
          <p:cNvPr id="7" name="원호 6"/>
          <p:cNvSpPr/>
          <p:nvPr/>
        </p:nvSpPr>
        <p:spPr>
          <a:xfrm rot="927873">
            <a:off x="5831880" y="5392240"/>
            <a:ext cx="761301" cy="352044"/>
          </a:xfrm>
          <a:prstGeom prst="arc">
            <a:avLst>
              <a:gd name="adj1" fmla="val 16200000"/>
              <a:gd name="adj2" fmla="val 21448989"/>
            </a:avLst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8658808" y="6008914"/>
            <a:ext cx="634482" cy="93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7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12334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7</a:t>
            </a:r>
            <a:r>
              <a:rPr lang="en-US" altLang="ko-KR" sz="4000" dirty="0" smtClean="0">
                <a:solidFill>
                  <a:srgbClr val="FFFF00"/>
                </a:solidFill>
              </a:rPr>
              <a:t>. </a:t>
            </a:r>
            <a:r>
              <a:rPr lang="en-US" altLang="ko-KR" sz="4000" dirty="0">
                <a:solidFill>
                  <a:srgbClr val="FFFF00"/>
                </a:solidFill>
              </a:rPr>
              <a:t>MCMC </a:t>
            </a:r>
            <a:r>
              <a:rPr lang="en-US" altLang="ko-KR" sz="4000" dirty="0" smtClean="0">
                <a:solidFill>
                  <a:srgbClr val="FFFF00"/>
                </a:solidFill>
              </a:rPr>
              <a:t>rendering</a:t>
            </a:r>
            <a:endParaRPr lang="en-US" altLang="ko-KR" sz="4000" dirty="0" smtClean="0">
              <a:solidFill>
                <a:srgbClr val="FFFF00"/>
              </a:solidFill>
            </a:endParaRPr>
          </a:p>
          <a:p>
            <a:r>
              <a:rPr lang="en-US" altLang="ko-KR" sz="4000" dirty="0">
                <a:solidFill>
                  <a:srgbClr val="FFFF00"/>
                </a:solidFill>
              </a:rPr>
              <a:t> </a:t>
            </a:r>
            <a:r>
              <a:rPr lang="en-US" altLang="ko-KR" sz="4000" dirty="0" smtClean="0">
                <a:solidFill>
                  <a:srgbClr val="FFFF00"/>
                </a:solidFill>
              </a:rPr>
              <a:t>   </a:t>
            </a:r>
            <a:r>
              <a:rPr lang="en-US" altLang="ko-KR" sz="3200" dirty="0" smtClean="0">
                <a:solidFill>
                  <a:srgbClr val="FFFF00"/>
                </a:solidFill>
              </a:rPr>
              <a:t>(</a:t>
            </a:r>
            <a:r>
              <a:rPr lang="en-US" altLang="ko-KR" sz="3200" dirty="0" smtClean="0">
                <a:solidFill>
                  <a:srgbClr val="FFFF00"/>
                </a:solidFill>
              </a:rPr>
              <a:t>Metropolis </a:t>
            </a:r>
            <a:r>
              <a:rPr lang="en-US" altLang="ko-KR" sz="3200" dirty="0" smtClean="0">
                <a:solidFill>
                  <a:srgbClr val="FFFF00"/>
                </a:solidFill>
              </a:rPr>
              <a:t>Hastings </a:t>
            </a:r>
            <a:r>
              <a:rPr lang="en-US" altLang="ko-KR" sz="3200" dirty="0" smtClean="0">
                <a:solidFill>
                  <a:srgbClr val="FFFF00"/>
                </a:solidFill>
              </a:rPr>
              <a:t>algorithm)</a:t>
            </a:r>
            <a:endParaRPr lang="ko-KR" altLang="en-US" sz="2400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511" y="1565209"/>
            <a:ext cx="9219278" cy="42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8. Manifold perturbation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84" y="1242819"/>
            <a:ext cx="8966302" cy="50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8219" y="105479"/>
            <a:ext cx="4327165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1. Motivation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05" y="976881"/>
            <a:ext cx="7202359" cy="17934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27" y="3063790"/>
            <a:ext cx="1650237" cy="204005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05" y="2907483"/>
            <a:ext cx="5508982" cy="19600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05" y="5173414"/>
            <a:ext cx="5359318" cy="9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8. Manifold perturbation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84" y="1242819"/>
            <a:ext cx="8966302" cy="50646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26" y="1104326"/>
            <a:ext cx="8918060" cy="51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8. Manifold perturbation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84" y="1242819"/>
            <a:ext cx="8966302" cy="506467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10" y="1188927"/>
            <a:ext cx="8886702" cy="51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8. Manifold perturbation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372" y="823935"/>
            <a:ext cx="6785931" cy="317889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669" y="4245506"/>
            <a:ext cx="6381212" cy="23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331" y="4245506"/>
            <a:ext cx="6632464" cy="23978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35" y="805273"/>
            <a:ext cx="6707542" cy="3185145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8. Manifold perturbation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61872" y="1554947"/>
            <a:ext cx="9418320" cy="418011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5300" dirty="0" smtClean="0">
                <a:solidFill>
                  <a:srgbClr val="FFFF00"/>
                </a:solidFill>
              </a:rPr>
              <a:t>Rendering Glints on</a:t>
            </a:r>
            <a:br>
              <a:rPr lang="en-US" altLang="ko-KR" sz="5300" dirty="0" smtClean="0">
                <a:solidFill>
                  <a:srgbClr val="FFFF00"/>
                </a:solidFill>
              </a:rPr>
            </a:br>
            <a:r>
              <a:rPr lang="en-US" altLang="ko-KR" sz="5300" dirty="0" smtClean="0">
                <a:solidFill>
                  <a:srgbClr val="FFFF00"/>
                </a:solidFill>
              </a:rPr>
              <a:t>High-Resolution Normal-Mapped Specular Surfaces</a:t>
            </a:r>
            <a:r>
              <a:rPr lang="en-US" altLang="ko-KR" sz="6000" dirty="0" smtClean="0">
                <a:solidFill>
                  <a:srgbClr val="FFFF00"/>
                </a:solidFill>
              </a:rPr>
              <a:t/>
            </a:r>
            <a:br>
              <a:rPr lang="en-US" altLang="ko-KR" sz="6000" dirty="0" smtClean="0">
                <a:solidFill>
                  <a:srgbClr val="FFFF00"/>
                </a:solidFill>
              </a:rPr>
            </a:br>
            <a:r>
              <a:rPr lang="en-US" altLang="ko-KR" sz="6000" dirty="0" smtClean="0">
                <a:solidFill>
                  <a:srgbClr val="FFFF00"/>
                </a:solidFill>
              </a:rPr>
              <a:t/>
            </a:r>
            <a:br>
              <a:rPr lang="en-US" altLang="ko-KR" sz="6000" dirty="0" smtClean="0">
                <a:solidFill>
                  <a:srgbClr val="FFFF00"/>
                </a:solidFill>
              </a:rPr>
            </a:br>
            <a:r>
              <a:rPr lang="en-US" altLang="ko-KR" sz="6000" dirty="0" smtClean="0"/>
              <a:t/>
            </a:r>
            <a:br>
              <a:rPr lang="en-US" altLang="ko-KR" sz="6000" dirty="0" smtClean="0"/>
            </a:br>
            <a:endParaRPr lang="ko-KR" altLang="en-US" sz="6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61872" y="4889241"/>
            <a:ext cx="9418320" cy="1691640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Graduate school of Ocean System </a:t>
            </a:r>
            <a:r>
              <a:rPr lang="en-US" altLang="ko-KR" dirty="0">
                <a:solidFill>
                  <a:schemeClr val="tx1"/>
                </a:solidFill>
              </a:rPr>
              <a:t>E</a:t>
            </a:r>
            <a:r>
              <a:rPr lang="en-US" altLang="ko-KR" dirty="0" smtClean="0">
                <a:solidFill>
                  <a:schemeClr val="tx1"/>
                </a:solidFill>
              </a:rPr>
              <a:t>ngineering</a:t>
            </a:r>
          </a:p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20163133 </a:t>
            </a:r>
            <a:r>
              <a:rPr lang="en-US" altLang="ko-KR" dirty="0" smtClean="0">
                <a:solidFill>
                  <a:schemeClr val="tx1"/>
                </a:solidFill>
              </a:rPr>
              <a:t>YUBIN KIM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4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1</a:t>
            </a:r>
            <a:r>
              <a:rPr lang="en-US" altLang="ko-KR" sz="4000" dirty="0" smtClean="0">
                <a:solidFill>
                  <a:srgbClr val="FFFF00"/>
                </a:solidFill>
              </a:rPr>
              <a:t>. Motivation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79" y="1161370"/>
            <a:ext cx="8302363" cy="322555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683371" y="4539320"/>
            <a:ext cx="10965462" cy="1926793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200" dirty="0" smtClean="0"/>
              <a:t>-Under sharp point lighting, complex specular surfaces can show </a:t>
            </a:r>
            <a:r>
              <a:rPr lang="en-US" altLang="ko-KR" sz="2200" dirty="0" err="1" smtClean="0"/>
              <a:t>glinty</a:t>
            </a:r>
            <a:r>
              <a:rPr lang="en-US" altLang="ko-KR" sz="2200" dirty="0" smtClean="0"/>
              <a:t> appearance</a:t>
            </a:r>
          </a:p>
          <a:p>
            <a:r>
              <a:rPr lang="en-US" altLang="ko-KR" sz="2200" dirty="0" smtClean="0"/>
              <a:t>  but, rendering this is unsolved problem</a:t>
            </a:r>
          </a:p>
          <a:p>
            <a:endParaRPr lang="en-US" altLang="ko-KR" sz="2200" dirty="0"/>
          </a:p>
          <a:p>
            <a:r>
              <a:rPr lang="en-US" altLang="ko-KR" sz="2200" dirty="0" smtClean="0"/>
              <a:t>- In case using Monte Carlo uniform distribution, the energy is concentrated tiny      </a:t>
            </a:r>
          </a:p>
          <a:p>
            <a:r>
              <a:rPr lang="en-US" altLang="ko-KR" sz="2200" dirty="0" smtClean="0"/>
              <a:t>  specular point. So that can cause minus fraction of the pixel</a:t>
            </a:r>
            <a:endParaRPr lang="ko-KR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25052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2</a:t>
            </a:r>
            <a:r>
              <a:rPr lang="en-US" altLang="ko-KR" sz="4000" dirty="0" smtClean="0">
                <a:solidFill>
                  <a:srgbClr val="FFFF00"/>
                </a:solidFill>
              </a:rPr>
              <a:t>. Related work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64" y="1186834"/>
            <a:ext cx="4143375" cy="345757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009" y="1186833"/>
            <a:ext cx="4133850" cy="3457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3865" y="4840015"/>
            <a:ext cx="4391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/>
              <a:t>Our method (PNDF)</a:t>
            </a:r>
            <a:endParaRPr lang="ko-KR" alt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89815" y="4840015"/>
            <a:ext cx="5701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/>
              <a:t>Naïve pixel </a:t>
            </a:r>
            <a:r>
              <a:rPr lang="en-US" altLang="ko-KR" sz="2000" dirty="0" err="1" smtClean="0"/>
              <a:t>samping</a:t>
            </a:r>
            <a:endParaRPr lang="en-US" altLang="ko-KR" sz="2000" dirty="0" smtClean="0"/>
          </a:p>
          <a:p>
            <a:r>
              <a:rPr lang="en-US" altLang="ko-KR" sz="2000" dirty="0" smtClean="0"/>
              <a:t>(multiple importance uniform pixel sampling)</a:t>
            </a:r>
            <a:endParaRPr lang="ko-KR" altLang="en-US" sz="2000" dirty="0"/>
          </a:p>
        </p:txBody>
      </p:sp>
      <p:sp>
        <p:nvSpPr>
          <p:cNvPr id="21" name="오른쪽 화살표 20"/>
          <p:cNvSpPr/>
          <p:nvPr/>
        </p:nvSpPr>
        <p:spPr>
          <a:xfrm>
            <a:off x="1203865" y="6027573"/>
            <a:ext cx="550506" cy="18661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57007" y="5797713"/>
            <a:ext cx="9087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FF00"/>
                </a:solidFill>
              </a:rPr>
              <a:t>Multiple importance sampling would </a:t>
            </a:r>
            <a:r>
              <a:rPr lang="en-US" altLang="ko-KR" sz="2000" dirty="0" smtClean="0">
                <a:solidFill>
                  <a:srgbClr val="FFFF00"/>
                </a:solidFill>
              </a:rPr>
              <a:t>not help </a:t>
            </a:r>
            <a:r>
              <a:rPr lang="en-US" altLang="ko-KR" sz="2000" dirty="0">
                <a:solidFill>
                  <a:srgbClr val="FFFF00"/>
                </a:solidFill>
              </a:rPr>
              <a:t>since the light is a point, and it is the pixel integral that is inefficiently sampled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835478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3</a:t>
            </a:r>
            <a:r>
              <a:rPr lang="en-US" altLang="ko-KR" sz="4000" dirty="0">
                <a:solidFill>
                  <a:srgbClr val="FFFF00"/>
                </a:solidFill>
              </a:rPr>
              <a:t>. P-NDF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8334" y="912906"/>
            <a:ext cx="799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: NDF(normal distribution function) </a:t>
            </a:r>
            <a:r>
              <a:rPr lang="en-US" altLang="ko-KR" sz="2000" dirty="0"/>
              <a:t>of a surface patch P seen </a:t>
            </a:r>
            <a:endParaRPr lang="en-US" altLang="ko-KR" sz="2000" dirty="0" smtClean="0"/>
          </a:p>
          <a:p>
            <a:r>
              <a:rPr lang="en-US" altLang="ko-KR" sz="2000" dirty="0" smtClean="0"/>
              <a:t>  through </a:t>
            </a:r>
            <a:r>
              <a:rPr lang="en-US" altLang="ko-KR" sz="2000" dirty="0"/>
              <a:t>a single pixel </a:t>
            </a:r>
            <a:endParaRPr lang="ko-KR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20885" y="2670458"/>
            <a:ext cx="840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000" dirty="0" smtClean="0"/>
              <a:t>P-NDF </a:t>
            </a:r>
            <a:r>
              <a:rPr lang="en-US" altLang="ko-KR" sz="2000" dirty="0"/>
              <a:t>can be easily estimated by </a:t>
            </a:r>
            <a:r>
              <a:rPr lang="en-US" altLang="ko-KR" sz="2000" dirty="0" smtClean="0"/>
              <a:t>binning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59631" y="2012461"/>
            <a:ext cx="273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FF00"/>
                </a:solidFill>
              </a:rPr>
              <a:t>Characters</a:t>
            </a:r>
            <a:endParaRPr lang="ko-KR" alt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0884" y="3356568"/>
            <a:ext cx="989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altLang="ko-KR" sz="2000" dirty="0"/>
              <a:t>F</a:t>
            </a:r>
            <a:r>
              <a:rPr lang="en-US" altLang="ko-KR" sz="2000" dirty="0" smtClean="0"/>
              <a:t>or </a:t>
            </a:r>
            <a:r>
              <a:rPr lang="en-US" altLang="ko-KR" sz="2000" dirty="0"/>
              <a:t>direct illumination, we need to evaluate the P-NDF for a single half-vector.</a:t>
            </a:r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0883" y="4067840"/>
            <a:ext cx="989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3</a:t>
            </a:r>
            <a:r>
              <a:rPr lang="en-US" altLang="ko-KR" sz="2000" dirty="0"/>
              <a:t>. </a:t>
            </a:r>
            <a:r>
              <a:rPr lang="en-US" altLang="ko-KR" sz="2000" dirty="0" smtClean="0"/>
              <a:t>P-NDF </a:t>
            </a:r>
            <a:r>
              <a:rPr lang="en-US" altLang="ko-KR" sz="2000" dirty="0"/>
              <a:t>is different for every pixel, so computations cannot be reused.</a:t>
            </a:r>
            <a:endParaRPr lang="ko-KR" altLang="en-US" sz="2000" dirty="0"/>
          </a:p>
        </p:txBody>
      </p:sp>
      <p:sp>
        <p:nvSpPr>
          <p:cNvPr id="15" name="오른쪽 화살표 14"/>
          <p:cNvSpPr/>
          <p:nvPr/>
        </p:nvSpPr>
        <p:spPr>
          <a:xfrm>
            <a:off x="1325162" y="5163779"/>
            <a:ext cx="550506" cy="18661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922208" y="4933919"/>
            <a:ext cx="9087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FF00"/>
                </a:solidFill>
              </a:rPr>
              <a:t>In our method, the P-NDF is just a mathematical tool to derive what the correct pixel brightness should </a:t>
            </a:r>
            <a:r>
              <a:rPr lang="en-US" altLang="ko-KR" sz="2000" dirty="0" smtClean="0">
                <a:solidFill>
                  <a:srgbClr val="FFFF00"/>
                </a:solidFill>
              </a:rPr>
              <a:t>be</a:t>
            </a:r>
            <a:endParaRPr lang="ko-KR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0" y="105479"/>
            <a:ext cx="9645617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4</a:t>
            </a:r>
            <a:r>
              <a:rPr lang="en-US" altLang="ko-KR" sz="4000" dirty="0" smtClean="0">
                <a:solidFill>
                  <a:srgbClr val="FFFF00"/>
                </a:solidFill>
              </a:rPr>
              <a:t>. P-NDF evaluation in flatland and 3D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70" y="1173616"/>
            <a:ext cx="10780232" cy="2633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2940" y="4058818"/>
            <a:ext cx="76697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u: </a:t>
            </a:r>
            <a:r>
              <a:rPr lang="en-US" altLang="ko-KR" sz="2000" dirty="0"/>
              <a:t>texture space parameters</a:t>
            </a:r>
            <a:endParaRPr lang="en-US" altLang="ko-KR" sz="2000" dirty="0" smtClean="0"/>
          </a:p>
          <a:p>
            <a:r>
              <a:rPr lang="en-US" altLang="ko-KR" sz="2000" dirty="0" smtClean="0"/>
              <a:t>n(u): </a:t>
            </a:r>
            <a:r>
              <a:rPr lang="en-US" altLang="ko-KR" sz="2000" dirty="0"/>
              <a:t>normal map </a:t>
            </a:r>
            <a:r>
              <a:rPr lang="en-US" altLang="ko-KR" sz="2000" dirty="0" smtClean="0"/>
              <a:t>function</a:t>
            </a:r>
          </a:p>
          <a:p>
            <a:r>
              <a:rPr lang="en-US" altLang="ko-KR" sz="2000" dirty="0" err="1"/>
              <a:t>Gp</a:t>
            </a:r>
            <a:r>
              <a:rPr lang="en-US" altLang="ko-KR" sz="2000" dirty="0"/>
              <a:t>(u</a:t>
            </a:r>
            <a:r>
              <a:rPr lang="en-US" altLang="ko-KR" sz="2000" dirty="0" smtClean="0"/>
              <a:t>): </a:t>
            </a:r>
            <a:r>
              <a:rPr lang="en-US" altLang="ko-KR" sz="2000" dirty="0"/>
              <a:t>pixel </a:t>
            </a:r>
            <a:r>
              <a:rPr lang="en-US" altLang="ko-KR" sz="2000" dirty="0" smtClean="0"/>
              <a:t>Gaussian</a:t>
            </a:r>
          </a:p>
          <a:p>
            <a:r>
              <a:rPr lang="en-US" altLang="ko-KR" sz="2000" dirty="0" smtClean="0"/>
              <a:t>s: </a:t>
            </a:r>
            <a:r>
              <a:rPr lang="en-US" altLang="ko-KR" sz="2000" dirty="0"/>
              <a:t>unit disk </a:t>
            </a:r>
            <a:r>
              <a:rPr lang="en-US" altLang="ko-KR" sz="2000" dirty="0" smtClean="0"/>
              <a:t>parameters</a:t>
            </a:r>
          </a:p>
          <a:p>
            <a:r>
              <a:rPr lang="en-US" altLang="ko-KR" sz="2000" dirty="0"/>
              <a:t>D(s</a:t>
            </a:r>
            <a:r>
              <a:rPr lang="en-US" altLang="ko-KR" sz="2000" dirty="0" smtClean="0"/>
              <a:t>): </a:t>
            </a:r>
            <a:r>
              <a:rPr lang="en-US" altLang="ko-KR" sz="2000" dirty="0"/>
              <a:t>normal distribution </a:t>
            </a:r>
            <a:r>
              <a:rPr lang="en-US" altLang="ko-KR" sz="2000" dirty="0" smtClean="0"/>
              <a:t>function = P-NDF</a:t>
            </a:r>
          </a:p>
          <a:p>
            <a:r>
              <a:rPr lang="en-US" altLang="ko-KR" sz="2000" dirty="0" err="1"/>
              <a:t>Gc</a:t>
            </a:r>
            <a:r>
              <a:rPr lang="en-US" altLang="ko-KR" sz="2000" dirty="0"/>
              <a:t>[P; s]</a:t>
            </a:r>
            <a:r>
              <a:rPr lang="en-US" altLang="ko-KR" sz="2000" dirty="0" smtClean="0"/>
              <a:t>: </a:t>
            </a:r>
            <a:r>
              <a:rPr lang="en-US" altLang="ko-KR" sz="2000" dirty="0"/>
              <a:t>combined Gaussian </a:t>
            </a:r>
            <a:r>
              <a:rPr lang="en-US" altLang="ko-KR" sz="2000" dirty="0" err="1" smtClean="0"/>
              <a:t>queryfor</a:t>
            </a:r>
            <a:r>
              <a:rPr lang="en-US" altLang="ko-KR" sz="2000" dirty="0" smtClean="0"/>
              <a:t> </a:t>
            </a:r>
            <a:r>
              <a:rPr lang="en-US" altLang="ko-KR" sz="2000" dirty="0"/>
              <a:t>footprint P and normal s</a:t>
            </a:r>
            <a:endParaRPr lang="en-US" altLang="ko-KR" sz="2000" dirty="0" smtClean="0"/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298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0" y="105479"/>
            <a:ext cx="9645617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5</a:t>
            </a:r>
            <a:r>
              <a:rPr lang="en-US" altLang="ko-KR" sz="4000" dirty="0" smtClean="0">
                <a:solidFill>
                  <a:srgbClr val="FFFF00"/>
                </a:solidFill>
              </a:rPr>
              <a:t>. Integration Gaussian over a triangle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60" y="1154722"/>
            <a:ext cx="5852261" cy="22336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76" y="4049908"/>
            <a:ext cx="5828427" cy="1295206"/>
          </a:xfrm>
          <a:prstGeom prst="rect">
            <a:avLst/>
          </a:prstGeom>
        </p:spPr>
      </p:pic>
      <p:sp>
        <p:nvSpPr>
          <p:cNvPr id="8" name="아래쪽 화살표 7"/>
          <p:cNvSpPr/>
          <p:nvPr/>
        </p:nvSpPr>
        <p:spPr>
          <a:xfrm>
            <a:off x="4297049" y="3443868"/>
            <a:ext cx="410547" cy="55050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0076" y="5545022"/>
            <a:ext cx="8640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We choose to approximate the function erf(x) on the interval</a:t>
            </a:r>
          </a:p>
          <a:p>
            <a:r>
              <a:rPr lang="en-US" altLang="ko-KR" dirty="0" smtClean="0"/>
              <a:t>[-3</a:t>
            </a:r>
            <a:r>
              <a:rPr lang="en-US" altLang="ko-KR" dirty="0"/>
              <a:t>; 3] by a piece-wise quadratic function on six subintervals, and</a:t>
            </a:r>
          </a:p>
          <a:p>
            <a:r>
              <a:rPr lang="en-US" altLang="ko-KR" dirty="0" smtClean="0"/>
              <a:t>As -1 </a:t>
            </a:r>
            <a:r>
              <a:rPr lang="en-US" altLang="ko-KR" dirty="0"/>
              <a:t>and 1 for </a:t>
            </a:r>
            <a:r>
              <a:rPr lang="en-US" altLang="ko-KR" dirty="0"/>
              <a:t>|</a:t>
            </a:r>
            <a:r>
              <a:rPr lang="en-US" altLang="ko-KR" dirty="0" smtClean="0"/>
              <a:t>x| &gt;= 3. </a:t>
            </a:r>
            <a:r>
              <a:rPr lang="en-US" altLang="ko-KR" dirty="0"/>
              <a:t>The problem thus separates into </a:t>
            </a:r>
            <a:r>
              <a:rPr lang="en-US" altLang="ko-KR" dirty="0" smtClean="0"/>
              <a:t>integrals of </a:t>
            </a:r>
            <a:r>
              <a:rPr lang="en-US" altLang="ko-KR" dirty="0"/>
              <a:t>the form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41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2</a:t>
            </a:r>
            <a:r>
              <a:rPr lang="en-US" altLang="ko-KR" sz="4000" dirty="0" smtClean="0">
                <a:solidFill>
                  <a:srgbClr val="FFFF00"/>
                </a:solidFill>
              </a:rPr>
              <a:t>. </a:t>
            </a:r>
            <a:r>
              <a:rPr lang="en-US" altLang="ko-KR" sz="4000" dirty="0" err="1" smtClean="0">
                <a:solidFill>
                  <a:srgbClr val="FFFF00"/>
                </a:solidFill>
              </a:rPr>
              <a:t>Contraint</a:t>
            </a:r>
            <a:r>
              <a:rPr lang="en-US" altLang="ko-KR" sz="4000" dirty="0" smtClean="0">
                <a:solidFill>
                  <a:srgbClr val="FFFF00"/>
                </a:solidFill>
              </a:rPr>
              <a:t> interpretation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21" y="1065110"/>
            <a:ext cx="4277468" cy="472777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89" y="823935"/>
            <a:ext cx="2982478" cy="57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0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0" y="105479"/>
            <a:ext cx="9645617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6</a:t>
            </a:r>
            <a:r>
              <a:rPr lang="en-US" altLang="ko-KR" sz="4000" dirty="0" smtClean="0">
                <a:solidFill>
                  <a:srgbClr val="FFFF00"/>
                </a:solidFill>
              </a:rPr>
              <a:t>. Result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047" y="823935"/>
            <a:ext cx="3588812" cy="29363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046" y="3769567"/>
            <a:ext cx="3615093" cy="29578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858" y="3760235"/>
            <a:ext cx="3598446" cy="296713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58" y="814603"/>
            <a:ext cx="3598445" cy="29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0" y="105479"/>
            <a:ext cx="9645617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 Quiz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334" y="1031777"/>
            <a:ext cx="3609556" cy="269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5312" y="1140668"/>
            <a:ext cx="38908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400" dirty="0" smtClean="0"/>
              <a:t>How get we get X</a:t>
            </a:r>
            <a:r>
              <a:rPr lang="en-US" altLang="ko-KR" sz="2400" baseline="-25000" dirty="0" smtClean="0"/>
              <a:t>2</a:t>
            </a:r>
          </a:p>
          <a:p>
            <a:pPr marL="342900" indent="-342900">
              <a:buAutoNum type="arabicPeriod"/>
            </a:pPr>
            <a:endParaRPr lang="en-US" altLang="ko-KR" baseline="-25000" dirty="0" smtClean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X1 + X3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dirty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X1 * X3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dirty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(X1 + X3)/2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dirty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X3 – X1     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5312" y="3970953"/>
            <a:ext cx="38908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2. What is P in P-NDF</a:t>
            </a:r>
            <a:endParaRPr lang="en-US" altLang="ko-KR" sz="2400" baseline="-25000" dirty="0" smtClean="0"/>
          </a:p>
          <a:p>
            <a:pPr marL="342900" indent="-342900">
              <a:buAutoNum type="arabicPeriod"/>
            </a:pPr>
            <a:endParaRPr lang="en-US" altLang="ko-KR" baseline="-25000" dirty="0" smtClean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Power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dirty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Surface patch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dirty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Point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dirty="0"/>
          </a:p>
          <a:p>
            <a:pPr marL="342900" indent="-342900">
              <a:buFont typeface="+mj-ea"/>
              <a:buAutoNum type="circleNumDbPlain"/>
            </a:pPr>
            <a:r>
              <a:rPr lang="en-US" altLang="ko-KR" dirty="0" smtClean="0"/>
              <a:t>Position  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3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2</a:t>
            </a:r>
            <a:r>
              <a:rPr lang="en-US" altLang="ko-KR" sz="4000" dirty="0" smtClean="0">
                <a:solidFill>
                  <a:srgbClr val="FFFF00"/>
                </a:solidFill>
              </a:rPr>
              <a:t>. </a:t>
            </a:r>
            <a:r>
              <a:rPr lang="en-US" altLang="ko-KR" sz="4000" dirty="0" err="1" smtClean="0">
                <a:solidFill>
                  <a:srgbClr val="FFFF00"/>
                </a:solidFill>
              </a:rPr>
              <a:t>Contraint</a:t>
            </a:r>
            <a:r>
              <a:rPr lang="en-US" altLang="ko-KR" sz="4000" dirty="0" smtClean="0">
                <a:solidFill>
                  <a:srgbClr val="FFFF00"/>
                </a:solidFill>
              </a:rPr>
              <a:t> interpretation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21" y="1065110"/>
            <a:ext cx="4277468" cy="472777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89" y="823935"/>
            <a:ext cx="2982478" cy="57928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42" y="842597"/>
            <a:ext cx="2914771" cy="57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2</a:t>
            </a:r>
            <a:r>
              <a:rPr lang="en-US" altLang="ko-KR" sz="4000" dirty="0" smtClean="0">
                <a:solidFill>
                  <a:srgbClr val="FFFF00"/>
                </a:solidFill>
              </a:rPr>
              <a:t>. </a:t>
            </a:r>
            <a:r>
              <a:rPr lang="en-US" altLang="ko-KR" sz="4000" dirty="0" err="1" smtClean="0">
                <a:solidFill>
                  <a:srgbClr val="FFFF00"/>
                </a:solidFill>
              </a:rPr>
              <a:t>Contraint</a:t>
            </a:r>
            <a:r>
              <a:rPr lang="en-US" altLang="ko-KR" sz="4000" dirty="0" smtClean="0">
                <a:solidFill>
                  <a:srgbClr val="FFFF00"/>
                </a:solidFill>
              </a:rPr>
              <a:t> interpretation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21" y="1065110"/>
            <a:ext cx="4277468" cy="472777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89" y="823935"/>
            <a:ext cx="2982478" cy="579288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10" y="823935"/>
            <a:ext cx="2795864" cy="57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3</a:t>
            </a:r>
            <a:r>
              <a:rPr lang="en-US" altLang="ko-KR" sz="4000" dirty="0" smtClean="0">
                <a:solidFill>
                  <a:srgbClr val="FFFF00"/>
                </a:solidFill>
              </a:rPr>
              <a:t>. Specular path constraint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8" y="933062"/>
            <a:ext cx="5735859" cy="55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3</a:t>
            </a:r>
            <a:r>
              <a:rPr lang="en-US" altLang="ko-KR" sz="4000" dirty="0" smtClean="0">
                <a:solidFill>
                  <a:srgbClr val="FFFF00"/>
                </a:solidFill>
              </a:rPr>
              <a:t>. Specular path constraint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8" y="933062"/>
            <a:ext cx="5735859" cy="55353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03" y="933062"/>
            <a:ext cx="6079985" cy="55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 smtClean="0">
                <a:solidFill>
                  <a:srgbClr val="FFFF00"/>
                </a:solidFill>
              </a:rPr>
              <a:t>4. Specular manifold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38" y="1129006"/>
            <a:ext cx="8136954" cy="51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83371" y="105479"/>
            <a:ext cx="7620873" cy="718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3200" dirty="0" smtClean="0"/>
              <a:t/>
            </a:r>
            <a:br>
              <a:rPr lang="en-US" altLang="ko-KR" sz="3200" dirty="0" smtClean="0"/>
            </a:br>
            <a:r>
              <a:rPr lang="en-US" altLang="ko-KR" sz="4000" dirty="0">
                <a:solidFill>
                  <a:srgbClr val="FFFF00"/>
                </a:solidFill>
              </a:rPr>
              <a:t>5</a:t>
            </a:r>
            <a:r>
              <a:rPr lang="en-US" altLang="ko-KR" sz="4000" dirty="0" smtClean="0">
                <a:solidFill>
                  <a:srgbClr val="FFFF00"/>
                </a:solidFill>
              </a:rPr>
              <a:t>. Manifold walks</a:t>
            </a:r>
            <a:endParaRPr lang="ko-KR" altLang="en-US" sz="3200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52" y="1001217"/>
            <a:ext cx="5096591" cy="54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TM03457515[[fn=보기]]</Template>
  <TotalTime>1381</TotalTime>
  <Words>301</Words>
  <Application>Microsoft Office PowerPoint</Application>
  <PresentationFormat>와이드스크린</PresentationFormat>
  <Paragraphs>79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6" baseType="lpstr">
      <vt:lpstr>맑은 고딕</vt:lpstr>
      <vt:lpstr>Arial</vt:lpstr>
      <vt:lpstr>Century Schoolbook</vt:lpstr>
      <vt:lpstr>Wingdings 2</vt:lpstr>
      <vt:lpstr>View</vt:lpstr>
      <vt:lpstr>Manifold Exploration:  A Markov Chain Monte Carlo Technique for rendering scenes with difficult specular transport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Rendering Glints on High-Resolution Normal-Mapped Specular Surfaces 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CEO</dc:creator>
  <cp:lastModifiedBy>CEO</cp:lastModifiedBy>
  <cp:revision>33</cp:revision>
  <dcterms:created xsi:type="dcterms:W3CDTF">2016-04-29T13:11:33Z</dcterms:created>
  <dcterms:modified xsi:type="dcterms:W3CDTF">2016-05-02T20:45:27Z</dcterms:modified>
</cp:coreProperties>
</file>